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82" r:id="rId6"/>
    <p:sldId id="2583" r:id="rId7"/>
    <p:sldId id="2584" r:id="rId8"/>
    <p:sldId id="2585" r:id="rId9"/>
    <p:sldId id="2586" r:id="rId10"/>
    <p:sldId id="2587" r:id="rId11"/>
  </p:sldIdLst>
  <p:sldSz cx="12192000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 userDrawn="1">
          <p15:clr>
            <a:srgbClr val="A4A3A4"/>
          </p15:clr>
        </p15:guide>
        <p15:guide id="2" pos="2237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AE00"/>
    <a:srgbClr val="660033"/>
    <a:srgbClr val="437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28" autoAdjust="0"/>
    <p:restoredTop sz="94660"/>
  </p:normalViewPr>
  <p:slideViewPr>
    <p:cSldViewPr snapToGrid="0">
      <p:cViewPr varScale="1">
        <p:scale>
          <a:sx n="74" d="100"/>
          <a:sy n="74" d="100"/>
        </p:scale>
        <p:origin x="65" y="14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224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6" y="1"/>
            <a:ext cx="3075647" cy="511486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999" y="1"/>
            <a:ext cx="3075646" cy="511486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r">
              <a:defRPr sz="1300"/>
            </a:lvl1pPr>
          </a:lstStyle>
          <a:p>
            <a:fld id="{4597EA2D-D11E-4F11-940E-96FC3DC86B48}" type="datetimeFigureOut">
              <a:rPr lang="de-DE" smtClean="0"/>
              <a:pPr/>
              <a:t>24.06.2025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6" y="9721499"/>
            <a:ext cx="3075647" cy="511485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999" y="9721499"/>
            <a:ext cx="3075646" cy="511485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r">
              <a:defRPr sz="1300"/>
            </a:lvl1pPr>
          </a:lstStyle>
          <a:p>
            <a:fld id="{ED1FD422-38C1-46E5-AEB3-FCA53D65A208}" type="slidenum">
              <a:rPr lang="de-AT" smtClean="0"/>
              <a:pPr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33588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9" y="1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r">
              <a:defRPr sz="1300"/>
            </a:lvl1pPr>
          </a:lstStyle>
          <a:p>
            <a:fld id="{25FA59D5-1C02-4780-AF81-09ADAD492357}" type="datetimeFigureOut">
              <a:rPr lang="de-AT" smtClean="0"/>
              <a:pPr/>
              <a:t>24.06.2025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6763"/>
            <a:ext cx="6819900" cy="383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519" tIns="47259" rIns="94519" bIns="47259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4519" tIns="47259" rIns="94519" bIns="47259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9" y="9721106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r">
              <a:defRPr sz="1300"/>
            </a:lvl1pPr>
          </a:lstStyle>
          <a:p>
            <a:fld id="{7AA6D168-C717-485B-B0C8-699ECBDF2CFF}" type="slidenum">
              <a:rPr lang="de-AT" smtClean="0"/>
              <a:pPr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77337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9700" y="766763"/>
            <a:ext cx="6819900" cy="38369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A6D168-C717-485B-B0C8-699ECBDF2CFF}" type="slidenum">
              <a:rPr lang="de-AT" smtClean="0"/>
              <a:pPr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93239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BAB2-6CCA-40C7-8885-2C056A77E284}" type="datetime1">
              <a:rPr lang="de-AT" smtClean="0"/>
              <a:t>24.06.2025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AT"/>
              <a:t>Diplomarbeit Name, Name</a:t>
            </a:r>
            <a:endParaRPr lang="de-AT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1967541" y="6381328"/>
            <a:ext cx="2688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AT" sz="1100">
                <a:solidFill>
                  <a:schemeClr val="bg1">
                    <a:lumMod val="50000"/>
                  </a:schemeClr>
                </a:solidFill>
                <a:latin typeface="Adobe Gothic Std B" pitchFamily="34" charset="-128"/>
                <a:ea typeface="Adobe Gothic Std B" pitchFamily="34" charset="-128"/>
              </a:rPr>
              <a:t>www.</a:t>
            </a:r>
            <a:r>
              <a:rPr lang="de-AT" sz="1600">
                <a:solidFill>
                  <a:schemeClr val="bg1">
                    <a:lumMod val="50000"/>
                  </a:schemeClr>
                </a:solidFill>
                <a:latin typeface="Adobe Gothic Std B" pitchFamily="34" charset="-128"/>
                <a:ea typeface="Adobe Gothic Std B" pitchFamily="34" charset="-128"/>
              </a:rPr>
              <a:t>htl-</a:t>
            </a:r>
            <a:r>
              <a:rPr lang="de-AT" sz="1600">
                <a:solidFill>
                  <a:schemeClr val="tx2"/>
                </a:solidFill>
                <a:latin typeface="Adobe Gothic Std B" pitchFamily="34" charset="-128"/>
                <a:ea typeface="Adobe Gothic Std B" pitchFamily="34" charset="-128"/>
              </a:rPr>
              <a:t>leoben</a:t>
            </a:r>
            <a:r>
              <a:rPr lang="de-AT" sz="1100">
                <a:solidFill>
                  <a:schemeClr val="bg1">
                    <a:lumMod val="50000"/>
                  </a:schemeClr>
                </a:solidFill>
                <a:latin typeface="Adobe Gothic Std B" pitchFamily="34" charset="-128"/>
                <a:ea typeface="Adobe Gothic Std B" pitchFamily="34" charset="-128"/>
              </a:rPr>
              <a:t>.at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AF41BCF-DE93-46E8-96C4-64339D1576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6800" y="259200"/>
            <a:ext cx="6224367" cy="12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57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9158" y="188640"/>
            <a:ext cx="10270380" cy="720080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09600" y="1052739"/>
            <a:ext cx="10972800" cy="507342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91F-AE7F-406B-977E-415D708CD05B}" type="datetime1">
              <a:rPr lang="de-AT" smtClean="0"/>
              <a:t>24.06.2025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>
            <a:lvl1pPr>
              <a:defRPr sz="1600" b="1"/>
            </a:lvl1pPr>
          </a:lstStyle>
          <a:p>
            <a:r>
              <a:rPr lang="de-AT"/>
              <a:t>Diplomarbeit Name, Name</a:t>
            </a:r>
            <a:endParaRPr lang="de-AT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623392" y="980728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8"/>
          <p:cNvCxnSpPr/>
          <p:nvPr userDrawn="1"/>
        </p:nvCxnSpPr>
        <p:spPr>
          <a:xfrm>
            <a:off x="623392" y="6237312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id="{614C7656-561A-4230-AE49-F934B21548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69600" y="6357600"/>
            <a:ext cx="1780861" cy="3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896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0608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600" y="103179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103179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D4213-31A7-43A9-B381-650B72838F3D}" type="datetime1">
              <a:rPr lang="de-AT" smtClean="0"/>
              <a:t>24.06.2025</a:t>
            </a:fld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cxnSp>
        <p:nvCxnSpPr>
          <p:cNvPr id="26" name="Gerade Verbindung 8">
            <a:extLst>
              <a:ext uri="{FF2B5EF4-FFF2-40B4-BE49-F238E27FC236}">
                <a16:creationId xmlns:a16="http://schemas.microsoft.com/office/drawing/2014/main" id="{B231FD8D-BD46-413B-B98F-46B87457439F}"/>
              </a:ext>
            </a:extLst>
          </p:cNvPr>
          <p:cNvCxnSpPr/>
          <p:nvPr userDrawn="1"/>
        </p:nvCxnSpPr>
        <p:spPr>
          <a:xfrm>
            <a:off x="623392" y="980728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8">
            <a:extLst>
              <a:ext uri="{FF2B5EF4-FFF2-40B4-BE49-F238E27FC236}">
                <a16:creationId xmlns:a16="http://schemas.microsoft.com/office/drawing/2014/main" id="{FF9F6E03-68AB-4FB8-BF89-42F3F9730FF5}"/>
              </a:ext>
            </a:extLst>
          </p:cNvPr>
          <p:cNvCxnSpPr/>
          <p:nvPr userDrawn="1"/>
        </p:nvCxnSpPr>
        <p:spPr>
          <a:xfrm>
            <a:off x="623392" y="6237312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ußzeilenplatzhalter 4">
            <a:extLst>
              <a:ext uri="{FF2B5EF4-FFF2-40B4-BE49-F238E27FC236}">
                <a16:creationId xmlns:a16="http://schemas.microsoft.com/office/drawing/2014/main" id="{61780AA7-F848-43F9-AE0D-14BBE9A66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>
            <a:lvl1pPr>
              <a:defRPr sz="1600" b="1"/>
            </a:lvl1pPr>
          </a:lstStyle>
          <a:p>
            <a:r>
              <a:rPr lang="de-AT"/>
              <a:t>Diplomarbeit Name, Name</a:t>
            </a:r>
            <a:endParaRPr lang="de-AT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16B0F48-B7CD-4678-8B22-ED12B938C2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69600" y="6357600"/>
            <a:ext cx="1780861" cy="3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516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39762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941989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" y="1705316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9" y="941989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9" y="1705316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23C63-4118-48BA-956A-11DEEC1AA07D}" type="datetime1">
              <a:rPr lang="de-AT" smtClean="0"/>
              <a:t>24.06.2025</a:t>
            </a:fld>
            <a:endParaRPr lang="de-AT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cxnSp>
        <p:nvCxnSpPr>
          <p:cNvPr id="12" name="Gerade Verbindung 8">
            <a:extLst>
              <a:ext uri="{FF2B5EF4-FFF2-40B4-BE49-F238E27FC236}">
                <a16:creationId xmlns:a16="http://schemas.microsoft.com/office/drawing/2014/main" id="{D2F1EB9E-8380-425B-B884-1A5E1DD9E9F2}"/>
              </a:ext>
            </a:extLst>
          </p:cNvPr>
          <p:cNvCxnSpPr/>
          <p:nvPr userDrawn="1"/>
        </p:nvCxnSpPr>
        <p:spPr>
          <a:xfrm>
            <a:off x="623392" y="980728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8">
            <a:extLst>
              <a:ext uri="{FF2B5EF4-FFF2-40B4-BE49-F238E27FC236}">
                <a16:creationId xmlns:a16="http://schemas.microsoft.com/office/drawing/2014/main" id="{C32164E0-C3F5-4411-BA01-05D65208091F}"/>
              </a:ext>
            </a:extLst>
          </p:cNvPr>
          <p:cNvCxnSpPr/>
          <p:nvPr userDrawn="1"/>
        </p:nvCxnSpPr>
        <p:spPr>
          <a:xfrm>
            <a:off x="623392" y="6237312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155BF4B4-4484-4D9C-BFD8-E75462DA4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>
            <a:lvl1pPr>
              <a:defRPr sz="1600" b="1"/>
            </a:lvl1pPr>
          </a:lstStyle>
          <a:p>
            <a:r>
              <a:rPr lang="de-AT"/>
              <a:t>Diplomarbeit Name, Name</a:t>
            </a:r>
            <a:endParaRPr lang="de-AT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F5378A7E-CD4F-4738-BF47-8D1B09A913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69600" y="6357600"/>
            <a:ext cx="1780861" cy="3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467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B355E-663F-46F6-A58A-7E827B834F26}" type="datetime1">
              <a:rPr lang="de-AT" smtClean="0"/>
              <a:t>24.06.2025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Diplomarbeit Name, Name</a:t>
            </a:r>
            <a:endParaRPr lang="de-AT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40844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realengine.com/de/training" TargetMode="External"/><Relationship Id="rId2" Type="http://schemas.openxmlformats.org/officeDocument/2006/relationships/hyperlink" Target="https://docs.blender.org/manual/de/dev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1XjgLKrb4_M" TargetMode="External"/><Relationship Id="rId5" Type="http://schemas.openxmlformats.org/officeDocument/2006/relationships/hyperlink" Target="https://www.youtube.com/playlist?list=PLjl08Kt9zoxRfpbw9jWFuu8POyOCjqGw_" TargetMode="External"/><Relationship Id="rId4" Type="http://schemas.openxmlformats.org/officeDocument/2006/relationships/hyperlink" Target="https://www.youtube.com/watch?v=miUG801VlCA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26"/>
          <p:cNvSpPr txBox="1">
            <a:spLocks noChangeArrowheads="1"/>
          </p:cNvSpPr>
          <p:nvPr/>
        </p:nvSpPr>
        <p:spPr>
          <a:xfrm>
            <a:off x="2895600" y="1928802"/>
            <a:ext cx="7629556" cy="2571768"/>
          </a:xfrm>
          <a:prstGeom prst="rect">
            <a:avLst/>
          </a:prstGeom>
        </p:spPr>
        <p:txBody>
          <a:bodyPr/>
          <a:lstStyle/>
          <a:p>
            <a:r>
              <a:rPr lang="en-US" sz="3200" b="1" noProof="0" dirty="0">
                <a:solidFill>
                  <a:srgbClr val="9BBB59"/>
                </a:solidFill>
              </a:rPr>
              <a:t>Conquer The Castle</a:t>
            </a:r>
            <a:r>
              <a:rPr lang="en-US" sz="3200" b="1" dirty="0">
                <a:solidFill>
                  <a:srgbClr val="9BBB59"/>
                </a:solidFill>
              </a:rPr>
              <a:t>: </a:t>
            </a:r>
            <a:r>
              <a:rPr lang="de-AT" sz="3200" b="1" dirty="0">
                <a:solidFill>
                  <a:srgbClr val="9BBB59"/>
                </a:solidFill>
              </a:rPr>
              <a:t>A Videogame in Unreal Engine</a:t>
            </a:r>
            <a:endParaRPr lang="de-AT" sz="3200" b="1" noProof="0" dirty="0">
              <a:solidFill>
                <a:srgbClr val="9BBB59"/>
              </a:solidFill>
            </a:endParaRPr>
          </a:p>
          <a:p>
            <a:pPr lvl="0">
              <a:spcBef>
                <a:spcPct val="0"/>
              </a:spcBef>
              <a:defRPr/>
            </a:pPr>
            <a:endParaRPr lang="en-US" sz="3200" noProof="0" dirty="0">
              <a:solidFill>
                <a:srgbClr val="0070C0"/>
              </a:solidFill>
            </a:endParaRPr>
          </a:p>
        </p:txBody>
      </p:sp>
      <p:sp>
        <p:nvSpPr>
          <p:cNvPr id="7" name="Text Box 1030">
            <a:extLst>
              <a:ext uri="{FF2B5EF4-FFF2-40B4-BE49-F238E27FC236}">
                <a16:creationId xmlns:a16="http://schemas.microsoft.com/office/drawing/2014/main" id="{ED76D2C5-1C5A-49E1-B111-D7EA454A9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8088" y="4572008"/>
            <a:ext cx="637381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54000">
            <a:spAutoFit/>
          </a:bodyPr>
          <a:lstStyle/>
          <a:p>
            <a:pPr algn="r"/>
            <a:r>
              <a:rPr lang="nl-NL" sz="2000" dirty="0"/>
              <a:t>Nevio Peißl, Elias </a:t>
            </a:r>
            <a:r>
              <a:rPr lang="nl-NL" sz="2000" dirty="0" err="1"/>
              <a:t>Grgic</a:t>
            </a:r>
            <a:r>
              <a:rPr lang="nl-NL" sz="2000" dirty="0"/>
              <a:t>, </a:t>
            </a:r>
            <a:r>
              <a:rPr lang="nl-NL" sz="2000" dirty="0" err="1"/>
              <a:t>Rhys</a:t>
            </a:r>
            <a:r>
              <a:rPr lang="nl-NL" sz="2000" dirty="0"/>
              <a:t> Schmiedpeter</a:t>
            </a:r>
          </a:p>
        </p:txBody>
      </p:sp>
      <p:sp>
        <p:nvSpPr>
          <p:cNvPr id="8" name="Text Box 1030">
            <a:extLst>
              <a:ext uri="{FF2B5EF4-FFF2-40B4-BE49-F238E27FC236}">
                <a16:creationId xmlns:a16="http://schemas.microsoft.com/office/drawing/2014/main" id="{7CF2A42E-995E-450D-9017-7EE5A0A26C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4414" y="4917056"/>
            <a:ext cx="637381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54000">
            <a:spAutoFit/>
          </a:bodyPr>
          <a:lstStyle/>
          <a:p>
            <a:pPr algn="r"/>
            <a:r>
              <a:rPr lang="de-AT" dirty="0"/>
              <a:t>24.06.2025</a:t>
            </a:r>
          </a:p>
        </p:txBody>
      </p:sp>
      <p:sp>
        <p:nvSpPr>
          <p:cNvPr id="5" name="Text Box 1030">
            <a:extLst>
              <a:ext uri="{FF2B5EF4-FFF2-40B4-BE49-F238E27FC236}">
                <a16:creationId xmlns:a16="http://schemas.microsoft.com/office/drawing/2014/main" id="{549EEA25-235A-4DB2-B18D-8226E1B72D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6590" y="5322640"/>
            <a:ext cx="637381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5400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AT" dirty="0"/>
              <a:t>Betreuer/in: Uwe </a:t>
            </a:r>
            <a:r>
              <a:rPr lang="de-AT" dirty="0" err="1"/>
              <a:t>Kondert</a:t>
            </a:r>
            <a:r>
              <a:rPr lang="de-AT" dirty="0"/>
              <a:t> &amp; Peter Wilding</a:t>
            </a:r>
          </a:p>
        </p:txBody>
      </p:sp>
      <p:sp>
        <p:nvSpPr>
          <p:cNvPr id="9" name="Text Box 1030">
            <a:extLst>
              <a:ext uri="{FF2B5EF4-FFF2-40B4-BE49-F238E27FC236}">
                <a16:creationId xmlns:a16="http://schemas.microsoft.com/office/drawing/2014/main" id="{0CE138CF-753E-4573-B47E-8055A445E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6590" y="5608392"/>
            <a:ext cx="637381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5400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AT" dirty="0"/>
              <a:t>Firmenpartner: Intern</a:t>
            </a:r>
          </a:p>
        </p:txBody>
      </p:sp>
    </p:spTree>
    <p:extLst>
      <p:ext uri="{BB962C8B-B14F-4D97-AF65-F5344CB8AC3E}">
        <p14:creationId xmlns:p14="http://schemas.microsoft.com/office/powerpoint/2010/main" val="3194803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Partner/Aufgabenstellung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CTC: Grgic, Peißl, Schmiedpeter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Grgic Elias - </a:t>
            </a:r>
            <a:r>
              <a:rPr lang="de-DE" dirty="0"/>
              <a:t>Umsetzung &amp; Programmierung in Unreal Engine 5</a:t>
            </a:r>
          </a:p>
          <a:p>
            <a:r>
              <a:rPr lang="de-DE" dirty="0"/>
              <a:t>Peißl Nevio - </a:t>
            </a:r>
            <a:r>
              <a:rPr lang="de-AT" dirty="0"/>
              <a:t>Leveldesign (Umgebungsdesign &amp; Assets &amp; UI)</a:t>
            </a:r>
          </a:p>
          <a:p>
            <a:r>
              <a:rPr lang="de-AT" dirty="0"/>
              <a:t>Schmiedpeter Rhys - </a:t>
            </a:r>
            <a:r>
              <a:rPr lang="de-AT" dirty="0" err="1"/>
              <a:t>Charackter</a:t>
            </a:r>
            <a:r>
              <a:rPr lang="de-AT" dirty="0"/>
              <a:t> Modellierung (inkl. Animation, Texturierung)</a:t>
            </a:r>
          </a:p>
          <a:p>
            <a:endParaRPr lang="de-AT" dirty="0"/>
          </a:p>
          <a:p>
            <a:r>
              <a:rPr lang="de-AT" dirty="0"/>
              <a:t>Entwicklung eines stilisierten First-Person-</a:t>
            </a:r>
            <a:r>
              <a:rPr lang="de-AT" dirty="0" err="1"/>
              <a:t>Bosskampfspiels</a:t>
            </a:r>
            <a:r>
              <a:rPr lang="de-AT" dirty="0"/>
              <a:t> für PC</a:t>
            </a:r>
          </a:p>
          <a:p>
            <a:pPr lvl="1"/>
            <a:r>
              <a:rPr lang="de-AT" b="1" dirty="0"/>
              <a:t>Gameplay</a:t>
            </a:r>
            <a:r>
              <a:rPr lang="de-AT" dirty="0"/>
              <a:t>: Schwert- und Magiekampf in einer Burg</a:t>
            </a:r>
          </a:p>
          <a:p>
            <a:pPr lvl="1"/>
            <a:r>
              <a:rPr lang="de-AT" b="1" dirty="0"/>
              <a:t>Technik</a:t>
            </a:r>
            <a:r>
              <a:rPr lang="de-AT" dirty="0"/>
              <a:t>: Einsatz von Unreal Engine 5 und Blender</a:t>
            </a:r>
          </a:p>
          <a:p>
            <a:pPr lvl="1"/>
            <a:r>
              <a:rPr lang="de-AT" b="1" dirty="0"/>
              <a:t>Design</a:t>
            </a:r>
            <a:r>
              <a:rPr lang="de-AT" dirty="0"/>
              <a:t>: Low-</a:t>
            </a:r>
            <a:r>
              <a:rPr lang="de-AT" dirty="0" err="1"/>
              <a:t>Poly</a:t>
            </a:r>
            <a:r>
              <a:rPr lang="de-AT" dirty="0"/>
              <a:t>, mittelalterliche Umgebung</a:t>
            </a:r>
          </a:p>
          <a:p>
            <a:pPr lvl="1"/>
            <a:r>
              <a:rPr lang="de-AT" b="1" dirty="0" err="1"/>
              <a:t>Cutscenes</a:t>
            </a:r>
            <a:r>
              <a:rPr lang="de-AT" dirty="0"/>
              <a:t>: Vorgerenderte Videos zu Spielbeginn und -ende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10119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Ziele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CTC: Grgic, Peißl, Schmiedpeter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AT" dirty="0"/>
              <a:t>Spezifisch:</a:t>
            </a:r>
          </a:p>
          <a:p>
            <a:pPr lvl="1"/>
            <a:r>
              <a:rPr lang="de-DE" dirty="0"/>
              <a:t>Entwicklung eines First-Person-Bosskampf mit Schwertern, Magie und 2 </a:t>
            </a:r>
            <a:r>
              <a:rPr lang="de-DE" dirty="0" err="1"/>
              <a:t>Cutscenes</a:t>
            </a:r>
            <a:r>
              <a:rPr lang="de-DE" dirty="0"/>
              <a:t>.</a:t>
            </a:r>
          </a:p>
          <a:p>
            <a:r>
              <a:rPr lang="de-DE" dirty="0"/>
              <a:t>Messbar</a:t>
            </a:r>
          </a:p>
          <a:p>
            <a:pPr lvl="1"/>
            <a:r>
              <a:rPr lang="de-DE" dirty="0"/>
              <a:t>1 Boss mit 3 Phasen, 2 Fähigkeiten, 2 </a:t>
            </a:r>
            <a:r>
              <a:rPr lang="de-DE" dirty="0" err="1"/>
              <a:t>Cutscenes</a:t>
            </a:r>
            <a:r>
              <a:rPr lang="de-DE" dirty="0"/>
              <a:t>, 30+ FPS auf Mittelklasse-PC.</a:t>
            </a:r>
          </a:p>
          <a:p>
            <a:r>
              <a:rPr lang="de-DE" dirty="0"/>
              <a:t>Attraktiv</a:t>
            </a:r>
          </a:p>
          <a:p>
            <a:pPr lvl="1"/>
            <a:r>
              <a:rPr lang="de-DE" dirty="0"/>
              <a:t>Kurzes, intensives Spielerlebnis mit starkem Fokus auf Stil, Kampfmechanik und Atmosphäre.</a:t>
            </a:r>
          </a:p>
          <a:p>
            <a:r>
              <a:rPr lang="de-DE" dirty="0"/>
              <a:t>Realistisch</a:t>
            </a:r>
          </a:p>
          <a:p>
            <a:pPr lvl="1"/>
            <a:r>
              <a:rPr lang="de-DE" dirty="0"/>
              <a:t>Projektumfang auf einen Bosskampf begrenzt, klare Aufgabenverteilung im 3er-Team.</a:t>
            </a:r>
          </a:p>
          <a:p>
            <a:r>
              <a:rPr lang="de-DE" dirty="0"/>
              <a:t>Terminiert</a:t>
            </a:r>
          </a:p>
          <a:p>
            <a:pPr lvl="1"/>
            <a:r>
              <a:rPr lang="de-DE" dirty="0"/>
              <a:t>Fertige Alpha bis </a:t>
            </a:r>
            <a:r>
              <a:rPr lang="de-DE" b="1" dirty="0"/>
              <a:t>15.01.2026</a:t>
            </a:r>
            <a:r>
              <a:rPr lang="de-DE" dirty="0"/>
              <a:t>, Finalversion bis </a:t>
            </a:r>
            <a:r>
              <a:rPr lang="de-DE" b="1" dirty="0"/>
              <a:t>01.03.2026</a:t>
            </a:r>
            <a:r>
              <a:rPr lang="de-DE" dirty="0"/>
              <a:t>, Präsentation bis </a:t>
            </a:r>
            <a:r>
              <a:rPr lang="de-DE" b="1" dirty="0"/>
              <a:t>15.03.2026</a:t>
            </a:r>
            <a:r>
              <a:rPr lang="de-DE" dirty="0"/>
              <a:t>.</a:t>
            </a:r>
            <a:endParaRPr lang="de-AT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25678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96C6BA-99A1-43F4-92B8-B6D762EF0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Literatur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28378C-21E0-453B-B255-71BAC911E6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Bis dato durchgesehen:</a:t>
            </a:r>
          </a:p>
          <a:p>
            <a:pPr lvl="1"/>
            <a:r>
              <a:rPr lang="de-DE" dirty="0"/>
              <a:t>The </a:t>
            </a:r>
            <a:r>
              <a:rPr lang="de-DE" dirty="0" err="1"/>
              <a:t>art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game design</a:t>
            </a:r>
          </a:p>
          <a:p>
            <a:pPr lvl="1"/>
            <a:r>
              <a:rPr lang="de-AT" dirty="0">
                <a:hlinkClick r:id="rId2"/>
              </a:rPr>
              <a:t>https://docs.blender.org/manual/de/dev/</a:t>
            </a:r>
            <a:endParaRPr lang="de-AT" dirty="0"/>
          </a:p>
          <a:p>
            <a:pPr lvl="1"/>
            <a:r>
              <a:rPr lang="de-AT" dirty="0">
                <a:hlinkClick r:id="rId3"/>
              </a:rPr>
              <a:t>https://www.unrealengine.com/de/training</a:t>
            </a:r>
            <a:endParaRPr lang="de-AT" dirty="0"/>
          </a:p>
          <a:p>
            <a:pPr lvl="1"/>
            <a:r>
              <a:rPr lang="de-AT" dirty="0">
                <a:hlinkClick r:id="rId4"/>
              </a:rPr>
              <a:t>https://www.youtube.com/watch?v=miUG801VlCA</a:t>
            </a:r>
            <a:endParaRPr lang="de-AT" dirty="0"/>
          </a:p>
          <a:p>
            <a:pPr lvl="1"/>
            <a:r>
              <a:rPr lang="de-AT" dirty="0">
                <a:hlinkClick r:id="rId5"/>
              </a:rPr>
              <a:t>https://www.youtube.com/playlist?list=PLjl08Kt9zoxRfpbw9jWFuu8POyOCjqGw_</a:t>
            </a:r>
            <a:endParaRPr lang="de-AT" dirty="0"/>
          </a:p>
          <a:p>
            <a:pPr lvl="1"/>
            <a:r>
              <a:rPr lang="de-AT" dirty="0">
                <a:hlinkClick r:id="rId6"/>
              </a:rPr>
              <a:t>https://www.youtube.com/watch?v=1XjgLKrb4_M</a:t>
            </a:r>
            <a:endParaRPr lang="de-AT" dirty="0"/>
          </a:p>
          <a:p>
            <a:pPr lvl="1"/>
            <a:endParaRPr lang="de-AT" dirty="0"/>
          </a:p>
          <a:p>
            <a:pPr lvl="1"/>
            <a:endParaRPr lang="de-AT" dirty="0"/>
          </a:p>
          <a:p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AADA028-308D-430B-A45B-407D875A2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CTC: Grgic, Peißl, Schmiedpeter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B38338F-922C-40A7-B140-637B82770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29837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96C6BA-99A1-43F4-92B8-B6D762EF0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PM</a:t>
            </a:r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AADA028-308D-430B-A45B-407D875A2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CTC: Grgic, Peißl, Schmiedpeter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B38338F-922C-40A7-B140-637B82770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5</a:t>
            </a:fld>
            <a:endParaRPr lang="de-AT"/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0785A802-F238-19E0-9DC4-9DA0510A52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3193097"/>
              </p:ext>
            </p:extLst>
          </p:nvPr>
        </p:nvGraphicFramePr>
        <p:xfrm>
          <a:off x="697424" y="1072216"/>
          <a:ext cx="10972800" cy="2560320"/>
        </p:xfrm>
        <a:graphic>
          <a:graphicData uri="http://schemas.openxmlformats.org/drawingml/2006/table">
            <a:tbl>
              <a:tblPr/>
              <a:tblGrid>
                <a:gridCol w="5486400">
                  <a:extLst>
                    <a:ext uri="{9D8B030D-6E8A-4147-A177-3AD203B41FA5}">
                      <a16:colId xmlns:a16="http://schemas.microsoft.com/office/drawing/2014/main" val="1848099908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18331286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e-AT" b="1" dirty="0"/>
                        <a:t>Datum</a:t>
                      </a:r>
                      <a:endParaRPr lang="de-AT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b="1"/>
                        <a:t>Meilenstein</a:t>
                      </a:r>
                      <a:endParaRPr lang="de-AT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7692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dirty="0"/>
                        <a:t>Juni 2025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/>
                        <a:t>Projektstart, Aufgabenverteilung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41680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dirty="0"/>
                        <a:t>Juli 2025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Konzept Bosskampf, erste Assets in Blender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728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dirty="0"/>
                        <a:t>September 2025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/>
                        <a:t>Spielbare Grundversion (Testkampf)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49614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dirty="0"/>
                        <a:t>November 2026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dirty="0" err="1"/>
                        <a:t>Cutscenes</a:t>
                      </a:r>
                      <a:r>
                        <a:rPr lang="de-AT" dirty="0"/>
                        <a:t> fertig, Boss-Logik abgeschlossen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62020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dirty="0"/>
                        <a:t>Dezember 2026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Finalisierung Gameplay &amp; Level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67305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dirty="0"/>
                        <a:t>März 2026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Abschlusspräsentation, Abgabe Diplomarbeit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1889251"/>
                  </a:ext>
                </a:extLst>
              </a:tr>
            </a:tbl>
          </a:graphicData>
        </a:graphic>
      </p:graphicFrame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7BBB121-0937-7651-7BBA-BEDA7E44F2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604233"/>
              </p:ext>
            </p:extLst>
          </p:nvPr>
        </p:nvGraphicFramePr>
        <p:xfrm>
          <a:off x="697424" y="3796032"/>
          <a:ext cx="10972800" cy="2468880"/>
        </p:xfrm>
        <a:graphic>
          <a:graphicData uri="http://schemas.openxmlformats.org/drawingml/2006/table">
            <a:tbl>
              <a:tblPr/>
              <a:tblGrid>
                <a:gridCol w="5486400">
                  <a:extLst>
                    <a:ext uri="{9D8B030D-6E8A-4147-A177-3AD203B41FA5}">
                      <a16:colId xmlns:a16="http://schemas.microsoft.com/office/drawing/2014/main" val="2775523598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37811302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e-AT" b="1" dirty="0"/>
                        <a:t>Posten</a:t>
                      </a:r>
                      <a:endParaRPr lang="de-AT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b="1"/>
                        <a:t>Kosten</a:t>
                      </a:r>
                      <a:endParaRPr lang="de-AT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30367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/>
                        <a:t>Unreal Engine 5 (kostenlos)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/>
                        <a:t>€0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13304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/>
                        <a:t>Blender (kostenlos)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€0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3058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dirty="0"/>
                        <a:t>ChatGPT+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ca. </a:t>
                      </a:r>
                      <a:r>
                        <a:rPr lang="de-AT" b="1" dirty="0"/>
                        <a:t>€230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02071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dirty="0"/>
                        <a:t>Optional: kostenpflichtige Assets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ca. </a:t>
                      </a:r>
                      <a:r>
                        <a:rPr lang="de-AT" b="1" dirty="0"/>
                        <a:t>€50–100</a:t>
                      </a:r>
                      <a:endParaRPr lang="de-AT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23009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de-AT" dirty="0"/>
                        <a:t>Sonstiges (z. B. Musik, Sounds)</a:t>
                      </a:r>
                    </a:p>
                    <a:p>
                      <a:r>
                        <a:rPr lang="de-AT" dirty="0"/>
                        <a:t>Personalkosten (3 Personen)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AT" dirty="0"/>
                        <a:t>ca. </a:t>
                      </a:r>
                      <a:r>
                        <a:rPr lang="de-AT" b="1" dirty="0"/>
                        <a:t>€30</a:t>
                      </a:r>
                    </a:p>
                    <a:p>
                      <a:r>
                        <a:rPr lang="de-AT" b="1" dirty="0"/>
                        <a:t>€10800 </a:t>
                      </a:r>
                      <a:r>
                        <a:rPr lang="de-AT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(20€/h, 180h)</a:t>
                      </a:r>
                      <a:endParaRPr lang="de-AT" b="1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9417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5704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E1883D-0899-4B2C-B0F4-E3AE50CB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Skizze: Thronsaal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9D0E426-2687-166C-4153-C697324A9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Diplomarbeit Name, Name</a:t>
            </a:r>
            <a:endParaRPr lang="de-AT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8B1B0CF-726D-080B-8DC2-BC84977A4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6</a:t>
            </a:fld>
            <a:endParaRPr lang="de-AT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E1324D7-3675-3CD6-D905-C12820FC5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464957" y="288099"/>
            <a:ext cx="4952031" cy="660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1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AE62A7-F0B0-1397-BAAD-CF4E0D6CA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158" y="188640"/>
            <a:ext cx="10270380" cy="720080"/>
          </a:xfrm>
        </p:spPr>
        <p:txBody>
          <a:bodyPr anchor="ctr">
            <a:normAutofit/>
          </a:bodyPr>
          <a:lstStyle/>
          <a:p>
            <a:r>
              <a:rPr lang="de-AT" dirty="0"/>
              <a:t>Skizze: Boss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7C82CBC-5316-C89C-AEE6-929FF0A66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465" y="1052739"/>
            <a:ext cx="3805070" cy="5073427"/>
          </a:xfrm>
          <a:prstGeom prst="rect">
            <a:avLst/>
          </a:prstGeom>
          <a:noFill/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07BF584-7925-E746-4F97-72179FAEE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AT"/>
              <a:t>Diplomarbeit Name, Name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532219B-BAF2-14E0-96A1-220088347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DCD6803-3BAA-44F6-A698-23D950C9713B}" type="slidenum">
              <a:rPr lang="de-AT" smtClean="0"/>
              <a:pPr>
                <a:spcAft>
                  <a:spcPts val="600"/>
                </a:spcAft>
              </a:pPr>
              <a:t>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1815359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5F8F8BE0F772449AA3E28E2051A517F" ma:contentTypeVersion="0" ma:contentTypeDescription="Ein neues Dokument erstellen." ma:contentTypeScope="" ma:versionID="0d260f8c1711e932026baa77adf3512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0627edd4f09c1f414843cf0643fb7b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62B322D-2084-418A-8960-B074ADC5B6D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1B09AE3-FA1D-40C8-A6CE-A2D9F55131C8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elements/1.1/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2C214F1-4297-4767-8275-0DA039616A9F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406</Words>
  <Application>Microsoft Office PowerPoint</Application>
  <PresentationFormat>Breitbild</PresentationFormat>
  <Paragraphs>79</Paragraphs>
  <Slides>7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Adobe Gothic Std B</vt:lpstr>
      <vt:lpstr>Arial</vt:lpstr>
      <vt:lpstr>Calibri</vt:lpstr>
      <vt:lpstr>Larissa</vt:lpstr>
      <vt:lpstr>PowerPoint-Präsentation</vt:lpstr>
      <vt:lpstr>Partner/Aufgabenstellung</vt:lpstr>
      <vt:lpstr>Ziele</vt:lpstr>
      <vt:lpstr>Literatur</vt:lpstr>
      <vt:lpstr>PM</vt:lpstr>
      <vt:lpstr>Skizze: Thronsaal</vt:lpstr>
      <vt:lpstr>Skizze: Boss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alexandra</dc:creator>
  <cp:lastModifiedBy>Nevio Peissl</cp:lastModifiedBy>
  <cp:revision>275</cp:revision>
  <cp:lastPrinted>2020-04-02T17:36:48Z</cp:lastPrinted>
  <dcterms:created xsi:type="dcterms:W3CDTF">2012-09-14T17:11:23Z</dcterms:created>
  <dcterms:modified xsi:type="dcterms:W3CDTF">2025-06-24T08:43:22Z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0x010100B5F8F8BE0F772449AA3E28E2051A517F</vt:lpwstr>
  </property>
</Properties>
</file>

<file path=docProps/thumbnail.jpeg>
</file>